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A7F2B2-5F7E-4344-A9FE-F068A8C2D06C}" v="1" dt="2026-10-26T13:47:07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1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597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.jp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cadepro.es/curso/busqueda-y-evaluacion-de-proveedores/" TargetMode="External"/><Relationship Id="rId11" Type="http://schemas.openxmlformats.org/officeDocument/2006/relationships/hyperlink" Target="mailto:atencion@icadepro.es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hyperlink" Target="https://www.ceoetenerife.es" TargetMode="External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dc03440-bbb5-52a5-aba9-16c3c11b7d3c/scratchpad/deck/a/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00400" cy="5143500"/>
          </a:xfrm>
          <a:prstGeom prst="rect">
            <a:avLst/>
          </a:prstGeom>
        </p:spPr>
      </p:pic>
      <p:pic>
        <p:nvPicPr>
          <p:cNvPr id="3" name="Image 1" descr="/tmp/claude-0/-home-claude/1dc03440-bbb5-52a5-aba9-16c3c11b7d3c/scratchpad/deck/a/slog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74320"/>
            <a:ext cx="2514600" cy="2105978"/>
          </a:xfrm>
          <a:prstGeom prst="rect">
            <a:avLst/>
          </a:prstGeom>
        </p:spPr>
      </p:pic>
      <p:pic>
        <p:nvPicPr>
          <p:cNvPr id="4" name="Image 2" descr="/tmp/claude-0/-home-claude/1dc03440-bbb5-52a5-aba9-16c3c11b7d3c/scratchpad/deck/a/gobcan_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440" y="141556"/>
            <a:ext cx="1234440" cy="705846"/>
          </a:xfrm>
          <a:prstGeom prst="rect">
            <a:avLst/>
          </a:prstGeom>
        </p:spPr>
      </p:pic>
      <p:pic>
        <p:nvPicPr>
          <p:cNvPr id="5" name="Image 3" descr="/tmp/claude-0/-home-claude/1dc03440-bbb5-52a5-aba9-16c3c11b7d3c/scratchpad/deck/a/ceo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9606" y="190266"/>
            <a:ext cx="1472872" cy="706979"/>
          </a:xfrm>
          <a:prstGeom prst="rect">
            <a:avLst/>
          </a:prstGeom>
        </p:spPr>
      </p:pic>
      <p:pic>
        <p:nvPicPr>
          <p:cNvPr id="6" name="Image 4" descr="/tmp/claude-0/-home-claude/1dc03440-bbb5-52a5-aba9-16c3c11b7d3c/scratchpad/deck/a/ods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0" y="164592"/>
            <a:ext cx="1234440" cy="647700"/>
          </a:xfrm>
          <a:prstGeom prst="rect">
            <a:avLst/>
          </a:prstGeom>
        </p:spPr>
      </p:pic>
      <p:pic>
        <p:nvPicPr>
          <p:cNvPr id="7" name="Image 5" descr="/tmp/claude-0/-home-claude/1dc03440-bbb5-52a5-aba9-16c3c11b7d3c/scratchpad/deck/a/ban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0400" y="1024128"/>
            <a:ext cx="5943600" cy="1600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20440" y="115214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DCE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DE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20440" y="1389888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Capacitación, Dinamización y Transferencia Empresarial en ODS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520440" y="221284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sensibilización a la aplicación práctica en la empresa</a:t>
            </a:r>
            <a:endParaRPr lang="en-US" sz="1300" dirty="0"/>
          </a:p>
        </p:txBody>
      </p:sp>
      <p:sp>
        <p:nvSpPr>
          <p:cNvPr id="11" name="Shape 3"/>
          <p:cNvSpPr/>
          <p:nvPr/>
        </p:nvSpPr>
        <p:spPr>
          <a:xfrm>
            <a:off x="3520440" y="2801054"/>
            <a:ext cx="3429000" cy="329184"/>
          </a:xfrm>
          <a:prstGeom prst="roundRect">
            <a:avLst>
              <a:gd name="adj" fmla="val 50000"/>
            </a:avLst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4"/>
          <p:cNvSpPr txBox="1"/>
          <p:nvPr/>
        </p:nvSpPr>
        <p:spPr>
          <a:xfrm>
            <a:off x="3543300" y="2809510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COMPLEMENTARIA · ONLINE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43300" y="3188954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700" b="1" dirty="0">
                <a:solidFill>
                  <a:srgbClr val="D966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«BÚSQUEDA Y EVALUACIÓN DE PROVEEDORES»</a:t>
            </a:r>
            <a:endParaRPr lang="en-US" sz="1700" dirty="0"/>
          </a:p>
        </p:txBody>
      </p:sp>
      <p:sp>
        <p:nvSpPr>
          <p:cNvPr id="14" name="Text 6"/>
          <p:cNvSpPr txBox="1"/>
          <p:nvPr/>
        </p:nvSpPr>
        <p:spPr>
          <a:xfrm>
            <a:off x="3566160" y="4103354"/>
            <a:ext cx="5349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gratuita para acercar los Objetivos de </a:t>
            </a:r>
            <a:r>
              <a:rPr lang="en-US" sz="1100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</a:t>
            </a:r>
            <a:r>
              <a:rPr lang="en-US" sz="1200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Sostenible a tu empresa</a:t>
            </a:r>
            <a:endParaRPr lang="en-US" sz="1200" dirty="0"/>
          </a:p>
        </p:txBody>
      </p:sp>
      <p:sp>
        <p:nvSpPr>
          <p:cNvPr id="15" name="Shape 7"/>
          <p:cNvSpPr/>
          <p:nvPr/>
        </p:nvSpPr>
        <p:spPr>
          <a:xfrm>
            <a:off x="3520440" y="4480560"/>
            <a:ext cx="5349240" cy="411480"/>
          </a:xfrm>
          <a:prstGeom prst="roundRect">
            <a:avLst>
              <a:gd name="adj" fmla="val 50000"/>
            </a:avLst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8"/>
          <p:cNvSpPr txBox="1"/>
          <p:nvPr/>
        </p:nvSpPr>
        <p:spPr>
          <a:xfrm>
            <a:off x="3520440" y="4480560"/>
            <a:ext cx="5349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CON IMPACTO REAL EN TU EMPRESA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dc03440-bbb5-52a5-aba9-16c3c11b7d3c/scratchpad/deck/a/he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128016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Y EVALUACIÓN DE PROVEEDORES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4864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complementaria · Búsqueda y evaluación de proveedores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8229600" y="109728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1" descr="/tmp/claude-0/-home-claude/1dc03440-bbb5-52a5-aba9-16c3c11b7d3c/scratchpad/deck/a/rue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0184" y="210312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100584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8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formación clave para organizaciones que buscan mejorar su eficiencia operativa, calidad y competitividad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16916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AF2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5"/>
          <p:cNvSpPr/>
          <p:nvPr/>
        </p:nvSpPr>
        <p:spPr>
          <a:xfrm>
            <a:off x="621792" y="1874520"/>
            <a:ext cx="530352" cy="530352"/>
          </a:xfrm>
          <a:prstGeom prst="ellipse">
            <a:avLst/>
          </a:prstGeom>
          <a:solidFill>
            <a:srgbClr val="0A63F5"/>
          </a:solidFill>
          <a:ln w="12700">
            <a:solidFill>
              <a:srgbClr val="0A63F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684" y="2012412"/>
            <a:ext cx="254569" cy="254569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25880" y="17830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mundo empresarial, la selección de proveedores adecuados no es solo una tarea administrativa: es una decisión estratégica que impacta directamente en la calidad, los costes y la eficiencia de cualquier organización.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4663440" y="16916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8F5EC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8"/>
          <p:cNvSpPr/>
          <p:nvPr/>
        </p:nvSpPr>
        <p:spPr>
          <a:xfrm>
            <a:off x="4828032" y="1874520"/>
            <a:ext cx="530352" cy="530352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924" y="2012412"/>
            <a:ext cx="254569" cy="254569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513832" y="1499616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¿Te imaginas poder analizar, evaluar y negociar con tus proveedores con criterio experto?</a:t>
            </a:r>
            <a:endParaRPr lang="en-US" sz="1200" dirty="0"/>
          </a:p>
        </p:txBody>
      </p:sp>
      <p:sp>
        <p:nvSpPr>
          <p:cNvPr id="16" name="Shape 10"/>
          <p:cNvSpPr/>
          <p:nvPr/>
        </p:nvSpPr>
        <p:spPr>
          <a:xfrm>
            <a:off x="457200" y="32918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FFF8D9"/>
          </a:solidFill>
          <a:ln w="12700">
            <a:solidFill>
              <a:srgbClr val="F3E08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1"/>
          <p:cNvSpPr/>
          <p:nvPr/>
        </p:nvSpPr>
        <p:spPr>
          <a:xfrm>
            <a:off x="621792" y="3474720"/>
            <a:ext cx="530352" cy="530352"/>
          </a:xfrm>
          <a:prstGeom prst="ellipse">
            <a:avLst/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684" y="3612612"/>
            <a:ext cx="254569" cy="254569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325880" y="33832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brindaremos las herramientas y conocimientos necesarios para identificar las mejores alianzas comerciales y garantizar que cada decisión de abastecimiento impulse el éxito de tu empresa.</a:t>
            </a:r>
            <a:endParaRPr lang="en-US" sz="1200" dirty="0"/>
          </a:p>
        </p:txBody>
      </p:sp>
      <p:sp>
        <p:nvSpPr>
          <p:cNvPr id="20" name="Shape 13"/>
          <p:cNvSpPr/>
          <p:nvPr/>
        </p:nvSpPr>
        <p:spPr>
          <a:xfrm>
            <a:off x="4663440" y="32918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6EAF6"/>
          </a:solidFill>
          <a:ln w="12700">
            <a:solidFill>
              <a:srgbClr val="C3CCE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4"/>
          <p:cNvSpPr/>
          <p:nvPr/>
        </p:nvSpPr>
        <p:spPr>
          <a:xfrm>
            <a:off x="4828032" y="3474720"/>
            <a:ext cx="530352" cy="530352"/>
          </a:xfrm>
          <a:prstGeom prst="ellipse">
            <a:avLst/>
          </a:prstGeom>
          <a:solidFill>
            <a:srgbClr val="0B2F8F"/>
          </a:solidFill>
          <a:ln w="12700">
            <a:solidFill>
              <a:srgbClr val="0B2F8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5924" y="3612612"/>
            <a:ext cx="254569" cy="254569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5541264" y="31546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curso aborda los fundamentos de la gestión de proveedores y te guía paso a paso a través de técnicas prácticas y casos reales.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731520" cy="731520"/>
          </a:xfrm>
          <a:prstGeom prst="ellipse">
            <a:avLst/>
          </a:prstGeom>
          <a:solidFill>
            <a:srgbClr val="0B7A40"/>
          </a:solidFill>
          <a:ln w="12700">
            <a:solidFill>
              <a:srgbClr val="0B7A4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" y="510235"/>
            <a:ext cx="351130" cy="35113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78915" y="361881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B7A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COMPLEMENTARIA · ONLINE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1371600" y="691619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Curso «Búsqueda y evaluación de proveedores»</a:t>
            </a:r>
            <a:endParaRPr lang="en-US" sz="1700" dirty="0">
              <a:solidFill>
                <a:schemeClr val="accent2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7086600" y="361881"/>
            <a:ext cx="1600200" cy="36576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7086600" y="463359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PRÓXIMO INICIO</a:t>
            </a:r>
          </a:p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57200" y="1371600"/>
            <a:ext cx="3383280" cy="1234440"/>
          </a:xfrm>
          <a:prstGeom prst="roundRect">
            <a:avLst>
              <a:gd name="adj" fmla="val 8889"/>
            </a:avLst>
          </a:prstGeom>
          <a:solidFill>
            <a:srgbClr val="E8F5EC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499616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05840" y="146304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100 % online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1865376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05840" y="182880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horas</a:t>
            </a:r>
            <a:endParaRPr lang="en-US" sz="11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" y="2231136"/>
            <a:ext cx="256032" cy="25603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05840" y="219456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apoyo y seguimiento tutorial</a:t>
            </a:r>
            <a:endParaRPr lang="en-US" sz="1150" dirty="0"/>
          </a:p>
        </p:txBody>
      </p:sp>
      <p:sp>
        <p:nvSpPr>
          <p:cNvPr id="15" name="Shape 9"/>
          <p:cNvSpPr/>
          <p:nvPr/>
        </p:nvSpPr>
        <p:spPr>
          <a:xfrm>
            <a:off x="457200" y="2743200"/>
            <a:ext cx="3383280" cy="2057400"/>
          </a:xfrm>
          <a:prstGeom prst="roundRect">
            <a:avLst>
              <a:gd name="adj" fmla="val 5333"/>
            </a:avLst>
          </a:prstGeom>
          <a:solidFill>
            <a:srgbClr val="0B2F8F"/>
          </a:solidFill>
          <a:ln w="12700">
            <a:solidFill>
              <a:srgbClr val="0B2F8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0"/>
          <p:cNvSpPr/>
          <p:nvPr/>
        </p:nvSpPr>
        <p:spPr>
          <a:xfrm>
            <a:off x="621792" y="2880360"/>
            <a:ext cx="384048" cy="384048"/>
          </a:xfrm>
          <a:prstGeom prst="ellipse">
            <a:avLst/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" y="2962656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115568" y="288036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DD3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</a:t>
            </a:r>
            <a:endParaRPr lang="en-US" sz="1200" dirty="0"/>
          </a:p>
        </p:txBody>
      </p:sp>
      <p:sp>
        <p:nvSpPr>
          <p:cNvPr id="19" name="Text 12"/>
          <p:cNvSpPr txBox="1"/>
          <p:nvPr/>
        </p:nvSpPr>
        <p:spPr>
          <a:xfrm>
            <a:off x="621792" y="3346704"/>
            <a:ext cx="30632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Adquirir las competencias clave para tomar decisiones informadas, resolver problemas logísticos y fortalecer tu cadena de suministro, para llevar a cabo una gestión de proveedores alineada con los objetivos estratégicos de tu organización.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4069080" y="1371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8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CONTENIDOS DEL CURSO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4069080" y="1719072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15"/>
          <p:cNvSpPr/>
          <p:nvPr/>
        </p:nvSpPr>
        <p:spPr>
          <a:xfrm>
            <a:off x="4160520" y="1828800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16"/>
          <p:cNvSpPr txBox="1"/>
          <p:nvPr/>
        </p:nvSpPr>
        <p:spPr>
          <a:xfrm>
            <a:off x="4160520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581144" y="1746504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que configuran la calidad en el producto o servicio (I)</a:t>
            </a:r>
            <a:endParaRPr lang="en-US" sz="950" dirty="0"/>
          </a:p>
        </p:txBody>
      </p:sp>
      <p:sp>
        <p:nvSpPr>
          <p:cNvPr id="25" name="Shape 18"/>
          <p:cNvSpPr/>
          <p:nvPr/>
        </p:nvSpPr>
        <p:spPr>
          <a:xfrm>
            <a:off x="4069080" y="2340864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19"/>
          <p:cNvSpPr/>
          <p:nvPr/>
        </p:nvSpPr>
        <p:spPr>
          <a:xfrm>
            <a:off x="4160520" y="2450592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0"/>
          <p:cNvSpPr txBox="1"/>
          <p:nvPr/>
        </p:nvSpPr>
        <p:spPr>
          <a:xfrm>
            <a:off x="4160520" y="24505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Text 21"/>
          <p:cNvSpPr txBox="1"/>
          <p:nvPr/>
        </p:nvSpPr>
        <p:spPr>
          <a:xfrm>
            <a:off x="4581144" y="2368296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que configuran la calidad en el producto o servicio (II)</a:t>
            </a:r>
            <a:endParaRPr lang="en-US" sz="950" dirty="0"/>
          </a:p>
        </p:txBody>
      </p:sp>
      <p:sp>
        <p:nvSpPr>
          <p:cNvPr id="29" name="Shape 22"/>
          <p:cNvSpPr/>
          <p:nvPr/>
        </p:nvSpPr>
        <p:spPr>
          <a:xfrm>
            <a:off x="4069080" y="2962656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Shape 23"/>
          <p:cNvSpPr/>
          <p:nvPr/>
        </p:nvSpPr>
        <p:spPr>
          <a:xfrm>
            <a:off x="4160520" y="3072384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4"/>
          <p:cNvSpPr txBox="1"/>
          <p:nvPr/>
        </p:nvSpPr>
        <p:spPr>
          <a:xfrm>
            <a:off x="4160520" y="3072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2" name="Text 25"/>
          <p:cNvSpPr txBox="1"/>
          <p:nvPr/>
        </p:nvSpPr>
        <p:spPr>
          <a:xfrm>
            <a:off x="4581144" y="2990088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que configuran la calidad en el producto o servicio (III)</a:t>
            </a:r>
            <a:endParaRPr lang="en-US" sz="950" dirty="0"/>
          </a:p>
        </p:txBody>
      </p:sp>
      <p:sp>
        <p:nvSpPr>
          <p:cNvPr id="33" name="Shape 26"/>
          <p:cNvSpPr/>
          <p:nvPr/>
        </p:nvSpPr>
        <p:spPr>
          <a:xfrm>
            <a:off x="4069080" y="3584448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Shape 27"/>
          <p:cNvSpPr/>
          <p:nvPr/>
        </p:nvSpPr>
        <p:spPr>
          <a:xfrm>
            <a:off x="4160520" y="3694176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28"/>
          <p:cNvSpPr txBox="1"/>
          <p:nvPr/>
        </p:nvSpPr>
        <p:spPr>
          <a:xfrm>
            <a:off x="4160520" y="36941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6" name="Text 29"/>
          <p:cNvSpPr txBox="1"/>
          <p:nvPr/>
        </p:nvSpPr>
        <p:spPr>
          <a:xfrm>
            <a:off x="4581144" y="3611880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Análisis de los servicios y productos de la empresa (I)</a:t>
            </a:r>
            <a:endParaRPr lang="en-US" sz="950" dirty="0"/>
          </a:p>
        </p:txBody>
      </p:sp>
      <p:sp>
        <p:nvSpPr>
          <p:cNvPr id="37" name="Shape 30"/>
          <p:cNvSpPr/>
          <p:nvPr/>
        </p:nvSpPr>
        <p:spPr>
          <a:xfrm>
            <a:off x="4069080" y="4206240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Shape 31"/>
          <p:cNvSpPr/>
          <p:nvPr/>
        </p:nvSpPr>
        <p:spPr>
          <a:xfrm>
            <a:off x="4160520" y="4315968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Text 32"/>
          <p:cNvSpPr txBox="1"/>
          <p:nvPr/>
        </p:nvSpPr>
        <p:spPr>
          <a:xfrm>
            <a:off x="4160520" y="43159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4581144" y="4233672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Análisis de los servicios y productos de la empresa (II)</a:t>
            </a:r>
            <a:endParaRPr lang="en-US" sz="950" dirty="0"/>
          </a:p>
        </p:txBody>
      </p:sp>
      <p:sp>
        <p:nvSpPr>
          <p:cNvPr id="41" name="Shape 34"/>
          <p:cNvSpPr/>
          <p:nvPr/>
        </p:nvSpPr>
        <p:spPr>
          <a:xfrm>
            <a:off x="6446520" y="1719072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2" name="Shape 35"/>
          <p:cNvSpPr/>
          <p:nvPr/>
        </p:nvSpPr>
        <p:spPr>
          <a:xfrm>
            <a:off x="6537960" y="1828800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3" name="Text 36"/>
          <p:cNvSpPr txBox="1"/>
          <p:nvPr/>
        </p:nvSpPr>
        <p:spPr>
          <a:xfrm>
            <a:off x="6537960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6958584" y="1746504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Tejido empresarial del entorno de la empresa (I)</a:t>
            </a:r>
            <a:endParaRPr lang="en-US" sz="950" dirty="0"/>
          </a:p>
        </p:txBody>
      </p:sp>
      <p:sp>
        <p:nvSpPr>
          <p:cNvPr id="45" name="Shape 38"/>
          <p:cNvSpPr/>
          <p:nvPr/>
        </p:nvSpPr>
        <p:spPr>
          <a:xfrm>
            <a:off x="6446520" y="2340864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Shape 39"/>
          <p:cNvSpPr/>
          <p:nvPr/>
        </p:nvSpPr>
        <p:spPr>
          <a:xfrm>
            <a:off x="6537960" y="2450592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7" name="Text 40"/>
          <p:cNvSpPr txBox="1"/>
          <p:nvPr/>
        </p:nvSpPr>
        <p:spPr>
          <a:xfrm>
            <a:off x="6537960" y="24505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8" name="Text 41"/>
          <p:cNvSpPr txBox="1"/>
          <p:nvPr/>
        </p:nvSpPr>
        <p:spPr>
          <a:xfrm>
            <a:off x="6958584" y="2368296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Tejido empresarial del entorno de la empresa (II)</a:t>
            </a:r>
            <a:endParaRPr lang="en-US" sz="950" dirty="0"/>
          </a:p>
        </p:txBody>
      </p:sp>
      <p:sp>
        <p:nvSpPr>
          <p:cNvPr id="49" name="Shape 42"/>
          <p:cNvSpPr/>
          <p:nvPr/>
        </p:nvSpPr>
        <p:spPr>
          <a:xfrm>
            <a:off x="6446520" y="2962656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0" name="Shape 43"/>
          <p:cNvSpPr/>
          <p:nvPr/>
        </p:nvSpPr>
        <p:spPr>
          <a:xfrm>
            <a:off x="6537960" y="3072384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1" name="Text 44"/>
          <p:cNvSpPr txBox="1"/>
          <p:nvPr/>
        </p:nvSpPr>
        <p:spPr>
          <a:xfrm>
            <a:off x="6537960" y="3072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2" name="Text 45"/>
          <p:cNvSpPr txBox="1"/>
          <p:nvPr/>
        </p:nvSpPr>
        <p:spPr>
          <a:xfrm>
            <a:off x="6958584" y="2990088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Tejido empresarial del entorno de la empresa (III)</a:t>
            </a:r>
            <a:endParaRPr lang="en-US" sz="950" dirty="0"/>
          </a:p>
        </p:txBody>
      </p:sp>
      <p:sp>
        <p:nvSpPr>
          <p:cNvPr id="53" name="Shape 46"/>
          <p:cNvSpPr/>
          <p:nvPr/>
        </p:nvSpPr>
        <p:spPr>
          <a:xfrm>
            <a:off x="6446520" y="3584448"/>
            <a:ext cx="2240280" cy="548640"/>
          </a:xfrm>
          <a:prstGeom prst="roundRect">
            <a:avLst>
              <a:gd name="adj" fmla="val 16667"/>
            </a:avLst>
          </a:prstGeom>
          <a:solidFill>
            <a:srgbClr val="F5F9FF"/>
          </a:solidFill>
          <a:ln w="12700">
            <a:solidFill>
              <a:srgbClr val="B7DEC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4" name="Shape 47"/>
          <p:cNvSpPr/>
          <p:nvPr/>
        </p:nvSpPr>
        <p:spPr>
          <a:xfrm>
            <a:off x="6537960" y="3694176"/>
            <a:ext cx="329184" cy="329184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 48"/>
          <p:cNvSpPr txBox="1"/>
          <p:nvPr/>
        </p:nvSpPr>
        <p:spPr>
          <a:xfrm>
            <a:off x="6537960" y="36941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6" name="Text 49"/>
          <p:cNvSpPr txBox="1"/>
          <p:nvPr/>
        </p:nvSpPr>
        <p:spPr>
          <a:xfrm>
            <a:off x="6958584" y="3611880"/>
            <a:ext cx="16550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Tejido empresarial del entorno de la empresa (IV)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dc03440-bbb5-52a5-aba9-16c3c11b7d3c/scratchpad/deck/a/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00400" cy="5143500"/>
          </a:xfrm>
          <a:prstGeom prst="rect">
            <a:avLst/>
          </a:prstGeom>
        </p:spPr>
      </p:pic>
      <p:pic>
        <p:nvPicPr>
          <p:cNvPr id="3" name="Image 1" descr="/tmp/claude-0/-home-claude/1dc03440-bbb5-52a5-aba9-16c3c11b7d3c/scratchpad/deck/a/slog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74320"/>
            <a:ext cx="2514600" cy="21059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6160" y="274320"/>
            <a:ext cx="5212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46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IMPULSA TU EMPRESA HACIA LA AGENDA 2030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3566160" y="111556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Inscríbete en la formación en ODS de CEOE Tenerife</a:t>
            </a:r>
            <a:endParaRPr lang="en-US" sz="1300" dirty="0"/>
          </a:p>
        </p:txBody>
      </p:sp>
      <p:sp>
        <p:nvSpPr>
          <p:cNvPr id="6" name="Shape 2"/>
          <p:cNvSpPr/>
          <p:nvPr/>
        </p:nvSpPr>
        <p:spPr>
          <a:xfrm>
            <a:off x="3566160" y="16459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sp>
        <p:nvSpPr>
          <p:cNvPr id="7" name="Shape 3"/>
          <p:cNvSpPr/>
          <p:nvPr/>
        </p:nvSpPr>
        <p:spPr>
          <a:xfrm>
            <a:off x="3694176" y="1801368"/>
            <a:ext cx="457200" cy="457200"/>
          </a:xfrm>
          <a:prstGeom prst="ellipse">
            <a:avLst/>
          </a:prstGeom>
          <a:solidFill>
            <a:srgbClr val="0A63F5"/>
          </a:solidFill>
          <a:ln w="12700">
            <a:solidFill>
              <a:srgbClr val="0A63F5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3048" y="1920240"/>
            <a:ext cx="219456" cy="219456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224528" y="17190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u="sng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icadepro.es</a:t>
            </a:r>
            <a:endParaRPr lang="en-US" sz="1000" dirty="0"/>
          </a:p>
        </p:txBody>
      </p:sp>
      <p:sp>
        <p:nvSpPr>
          <p:cNvPr id="10" name="Shape 5"/>
          <p:cNvSpPr/>
          <p:nvPr/>
        </p:nvSpPr>
        <p:spPr>
          <a:xfrm>
            <a:off x="6217920" y="16459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sp>
        <p:nvSpPr>
          <p:cNvPr id="11" name="Shape 6"/>
          <p:cNvSpPr/>
          <p:nvPr/>
        </p:nvSpPr>
        <p:spPr>
          <a:xfrm>
            <a:off x="6345936" y="1801368"/>
            <a:ext cx="457200" cy="457200"/>
          </a:xfrm>
          <a:prstGeom prst="ellipse">
            <a:avLst/>
          </a:prstGeom>
          <a:solidFill>
            <a:srgbClr val="148A45"/>
          </a:solidFill>
          <a:ln w="12700">
            <a:solidFill>
              <a:srgbClr val="148A45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808" y="1920240"/>
            <a:ext cx="219456" cy="219456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876288" y="17190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TELÉFONO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922 292 010</a:t>
            </a:r>
            <a:endParaRPr lang="en-US" sz="1000" dirty="0"/>
          </a:p>
        </p:txBody>
      </p:sp>
      <p:sp>
        <p:nvSpPr>
          <p:cNvPr id="14" name="Shape 8"/>
          <p:cNvSpPr/>
          <p:nvPr/>
        </p:nvSpPr>
        <p:spPr>
          <a:xfrm>
            <a:off x="3566160" y="25603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sp>
        <p:nvSpPr>
          <p:cNvPr id="15" name="Shape 9"/>
          <p:cNvSpPr/>
          <p:nvPr/>
        </p:nvSpPr>
        <p:spPr>
          <a:xfrm>
            <a:off x="3694176" y="2715768"/>
            <a:ext cx="457200" cy="457200"/>
          </a:xfrm>
          <a:prstGeom prst="ellipse">
            <a:avLst/>
          </a:prstGeom>
          <a:solidFill>
            <a:srgbClr val="0B2F8F"/>
          </a:solidFill>
          <a:ln w="12700">
            <a:solidFill>
              <a:srgbClr val="0B2F8F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3048" y="2834640"/>
            <a:ext cx="219456" cy="219456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224528" y="26334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u="sng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www.ceoetenerife.es</a:t>
            </a:r>
            <a:endParaRPr lang="en-US" sz="1000" dirty="0"/>
          </a:p>
        </p:txBody>
      </p:sp>
      <p:sp>
        <p:nvSpPr>
          <p:cNvPr id="18" name="Shape 11"/>
          <p:cNvSpPr/>
          <p:nvPr/>
        </p:nvSpPr>
        <p:spPr>
          <a:xfrm>
            <a:off x="6217920" y="2560320"/>
            <a:ext cx="2514600" cy="777240"/>
          </a:xfrm>
          <a:prstGeom prst="roundRect">
            <a:avLst>
              <a:gd name="adj" fmla="val 14118"/>
            </a:avLst>
          </a:prstGeom>
          <a:solidFill>
            <a:srgbClr val="F5F9FF"/>
          </a:solidFill>
          <a:ln w="12700">
            <a:solidFill>
              <a:srgbClr val="BFD6FB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sp>
        <p:nvSpPr>
          <p:cNvPr id="19" name="Shape 12"/>
          <p:cNvSpPr/>
          <p:nvPr/>
        </p:nvSpPr>
        <p:spPr>
          <a:xfrm>
            <a:off x="6345936" y="2715768"/>
            <a:ext cx="457200" cy="457200"/>
          </a:xfrm>
          <a:prstGeom prst="ellipse">
            <a:avLst/>
          </a:prstGeom>
          <a:solidFill>
            <a:srgbClr val="0046BE"/>
          </a:solidFill>
          <a:ln w="12700">
            <a:solidFill>
              <a:srgbClr val="0046BE"/>
            </a:solidFill>
            <a:prstDash val="solid"/>
          </a:ln>
        </p:spPr>
        <p:txBody>
          <a:bodyPr/>
          <a:lstStyle/>
          <a:p>
            <a:endParaRPr lang="es-ES" sz="200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4808" y="2834640"/>
            <a:ext cx="219456" cy="219456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6876288" y="2633472"/>
            <a:ext cx="1783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4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CORREO ELECTRÓNICO</a:t>
            </a:r>
            <a:endParaRPr lang="en-US" sz="1000" dirty="0"/>
          </a:p>
          <a:p>
            <a:pPr marL="0" indent="0" algn="ctr">
              <a:buNone/>
            </a:pPr>
            <a:r>
              <a:rPr lang="en-US" sz="1400" u="sng" dirty="0">
                <a:solidFill>
                  <a:srgbClr val="0B2A6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atencion@icadepro.es</a:t>
            </a:r>
            <a:endParaRPr lang="en-US" sz="1000" dirty="0"/>
          </a:p>
        </p:txBody>
      </p:sp>
      <p:sp>
        <p:nvSpPr>
          <p:cNvPr id="22" name="Shape 14"/>
          <p:cNvSpPr/>
          <p:nvPr/>
        </p:nvSpPr>
        <p:spPr>
          <a:xfrm>
            <a:off x="3566160" y="3520440"/>
            <a:ext cx="5166360" cy="457200"/>
          </a:xfrm>
          <a:prstGeom prst="roundRect">
            <a:avLst>
              <a:gd name="adj" fmla="val 50000"/>
            </a:avLst>
          </a:prstGeom>
          <a:solidFill>
            <a:srgbClr val="FDD336"/>
          </a:solidFill>
          <a:ln w="12700">
            <a:solidFill>
              <a:srgbClr val="FDD33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15"/>
          <p:cNvSpPr txBox="1"/>
          <p:nvPr/>
        </p:nvSpPr>
        <p:spPr>
          <a:xfrm>
            <a:off x="3566160" y="352044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A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 GRATUITA · PLAZAS LIMITADAS</a:t>
            </a:r>
            <a:endParaRPr lang="en-US" sz="1400" dirty="0"/>
          </a:p>
        </p:txBody>
      </p:sp>
      <p:pic>
        <p:nvPicPr>
          <p:cNvPr id="24" name="Image 6" descr="/tmp/claude-0/-home-claude/1dc03440-bbb5-52a5-aba9-16c3c11b7d3c/scratchpad/deck/a/gobcan_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6160" y="4114800"/>
            <a:ext cx="1277389" cy="730405"/>
          </a:xfrm>
          <a:prstGeom prst="rect">
            <a:avLst/>
          </a:prstGeom>
        </p:spPr>
      </p:pic>
      <p:pic>
        <p:nvPicPr>
          <p:cNvPr id="25" name="Image 7" descr="/tmp/claude-0/-home-claude/1dc03440-bbb5-52a5-aba9-16c3c11b7d3c/scratchpad/deck/a/ceoe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61837" y="4189261"/>
            <a:ext cx="1499943" cy="730406"/>
          </a:xfrm>
          <a:prstGeom prst="rect">
            <a:avLst/>
          </a:prstGeom>
        </p:spPr>
      </p:pic>
      <p:pic>
        <p:nvPicPr>
          <p:cNvPr id="26" name="Image 8" descr="/tmp/claude-0/-home-claude/1dc03440-bbb5-52a5-aba9-16c3c11b7d3c/scratchpad/deck/a/impacto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7184" y="4160520"/>
            <a:ext cx="1179576" cy="8321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DA9FC0C757C1E4198E122C5CD64D711" ma:contentTypeVersion="19" ma:contentTypeDescription="Crear nuevo documento." ma:contentTypeScope="" ma:versionID="8071e2f8f5af953ff2c3f7bd2da51ee4">
  <xsd:schema xmlns:xsd="http://www.w3.org/2001/XMLSchema" xmlns:xs="http://www.w3.org/2001/XMLSchema" xmlns:p="http://schemas.microsoft.com/office/2006/metadata/properties" xmlns:ns2="72cf51ef-20e6-45f3-9a86-3c67b37da2d8" xmlns:ns3="59b41242-2cf6-4ef1-85f2-3fb14bc84c13" targetNamespace="http://schemas.microsoft.com/office/2006/metadata/properties" ma:root="true" ma:fieldsID="327cc8ac3fe5772f7b7607818fc47874" ns2:_="" ns3:_="">
    <xsd:import namespace="72cf51ef-20e6-45f3-9a86-3c67b37da2d8"/>
    <xsd:import namespace="59b41242-2cf6-4ef1-85f2-3fb14bc84c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f51ef-20e6-45f3-9a86-3c67b37da2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474af1e3-97f7-4ae9-a024-5eba270273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41242-2cf6-4ef1-85f2-3fb14bc84c1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45fcba1-c55b-4fa2-8702-526ba26e31cc}" ma:internalName="TaxCatchAll" ma:showField="CatchAllData" ma:web="59b41242-2cf6-4ef1-85f2-3fb14bc84c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cf51ef-20e6-45f3-9a86-3c67b37da2d8">
      <Terms xmlns="http://schemas.microsoft.com/office/infopath/2007/PartnerControls"/>
    </lcf76f155ced4ddcb4097134ff3c332f>
    <TaxCatchAll xmlns="59b41242-2cf6-4ef1-85f2-3fb14bc84c13" xsi:nil="true"/>
  </documentManagement>
</p:properties>
</file>

<file path=customXml/itemProps1.xml><?xml version="1.0" encoding="utf-8"?>
<ds:datastoreItem xmlns:ds="http://schemas.openxmlformats.org/officeDocument/2006/customXml" ds:itemID="{E0331EC4-CD81-4E3F-8041-5864D0BBF8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f51ef-20e6-45f3-9a86-3c67b37da2d8"/>
    <ds:schemaRef ds:uri="59b41242-2cf6-4ef1-85f2-3fb14bc84c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6BFD7E-3A7C-415A-A9FA-4067CCB42C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9EECF1-7B33-4BC9-B74A-04F5E777C91A}">
  <ds:schemaRefs>
    <ds:schemaRef ds:uri="http://schemas.microsoft.com/office/2006/metadata/properties"/>
    <ds:schemaRef ds:uri="http://schemas.microsoft.com/office/infopath/2007/PartnerControls"/>
    <ds:schemaRef ds:uri="72cf51ef-20e6-45f3-9a86-3c67b37da2d8"/>
    <ds:schemaRef ds:uri="59b41242-2cf6-4ef1-85f2-3fb14bc84c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406</Words>
  <Application>Microsoft Office PowerPoint</Application>
  <PresentationFormat>Presentación en pantalla (16:9)</PresentationFormat>
  <Paragraphs>56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Búsqueda y evaluación de proveedores – CEOE Tenerife</dc:title>
  <dc:subject>PptxGenJS Presentation</dc:subject>
  <dc:creator>PptxGenJS</dc:creator>
  <cp:lastModifiedBy>Begoña de Bonis Redondo</cp:lastModifiedBy>
  <cp:revision>2</cp:revision>
  <dcterms:created xsi:type="dcterms:W3CDTF">2026-09-24T14:39:35Z</dcterms:created>
  <dcterms:modified xsi:type="dcterms:W3CDTF">2026-10-26T14:18:00Z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0x010100DDA9FC0C757C1E4198E122C5CD64D711</vt:lpwstr>
  </property>
  <property fmtid="{D5CDD505-2E9C-101B-9397-08002B2CF9AE}" pid="3" name="MediaServiceImageTags">
    <vt:lpwstr/>
  </property>
</Properties>
</file>